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272" r:id="rId22"/>
    <p:sldId id="322" r:id="rId23"/>
    <p:sldId id="278" r:id="rId24"/>
    <p:sldId id="330" r:id="rId25"/>
    <p:sldId id="286" r:id="rId26"/>
    <p:sldId id="285" r:id="rId27"/>
    <p:sldId id="280" r:id="rId28"/>
    <p:sldId id="321" r:id="rId29"/>
    <p:sldId id="328" r:id="rId30"/>
    <p:sldId id="287" r:id="rId31"/>
    <p:sldId id="289" r:id="rId32"/>
    <p:sldId id="307" r:id="rId33"/>
    <p:sldId id="323" r:id="rId34"/>
    <p:sldId id="320" r:id="rId35"/>
    <p:sldId id="329" r:id="rId36"/>
    <p:sldId id="292" r:id="rId37"/>
    <p:sldId id="293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93" d="100"/>
          <a:sy n="93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07/04/2023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04.07.2023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04.07.2023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04.07.2023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04.07.2023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04.07.2023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04.07.2023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04.07.2023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04.07.2023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04.07.2023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04.07.2023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04.07.2023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04.07.2023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6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11.09085" TargetMode="External"/><Relationship Id="rId5" Type="http://schemas.openxmlformats.org/officeDocument/2006/relationships/hyperlink" Target="https://openai.com/blog/chatgpt/" TargetMode="External"/><Relationship Id="rId4" Type="http://schemas.openxmlformats.org/officeDocument/2006/relationships/hyperlink" Target="https://arxiv.org/abs/2201.1190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35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 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68" t="-3587" b="-26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 p</a:t>
            </a:r>
            <a:r>
              <a:rPr lang="en-DE" sz="2000" dirty="0"/>
              <a:t>roviding redundancy (rather than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4172004"/>
            <a:ext cx="2826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</a:t>
            </a:r>
            <a:r>
              <a:rPr lang="en-GB" sz="2000" dirty="0"/>
              <a:t> </a:t>
            </a:r>
            <a:r>
              <a:rPr lang="en-DE" sz="2000" dirty="0"/>
              <a:t>improve robustness</a:t>
            </a:r>
            <a:r>
              <a:rPr lang="en-GB" sz="2000" dirty="0"/>
              <a:t> b</a:t>
            </a:r>
            <a:r>
              <a:rPr lang="en-DE" sz="2000" dirty="0"/>
              <a:t>y preserving </a:t>
            </a:r>
            <a:r>
              <a:rPr lang="en-GB" sz="2000" dirty="0"/>
              <a:t>original </a:t>
            </a:r>
            <a:r>
              <a:rPr lang="en-DE" sz="2000" dirty="0"/>
              <a:t>input</a:t>
            </a:r>
            <a:r>
              <a:rPr lang="en-GB" sz="2000" dirty="0"/>
              <a:t> (</a:t>
            </a:r>
            <a:r>
              <a:rPr lang="en-DE" sz="2000" dirty="0"/>
              <a:t>attention</a:t>
            </a:r>
            <a:r>
              <a:rPr lang="en-GB" sz="2000" dirty="0"/>
              <a:t> layers as filters)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654804" y="5216604"/>
            <a:ext cx="37262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3654804" y="3619389"/>
            <a:ext cx="34573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different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7381103" y="5758249"/>
            <a:ext cx="1738183" cy="58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112139" y="3738161"/>
            <a:ext cx="2361375" cy="481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(e.g., </a:t>
            </a:r>
            <a:r>
              <a:rPr lang="en-GB" sz="2600" dirty="0"/>
              <a:t>g</a:t>
            </a:r>
            <a:r>
              <a:rPr lang="en-DE" sz="2600" dirty="0"/>
              <a:t>reedily picking the one with highest probability or beam search)</a:t>
            </a:r>
            <a:r>
              <a:rPr lang="en-GB" sz="2600" dirty="0"/>
              <a:t> 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722446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4001294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185960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8D7-BB61-413C-A9E7-C2C38CF6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456CB-4BC1-F5FE-1F32-4F34BADD1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100" b="1" dirty="0"/>
              <a:t>CNN</a:t>
            </a:r>
            <a:r>
              <a:rPr lang="en-DE" sz="2100" dirty="0"/>
              <a:t>:</a:t>
            </a:r>
          </a:p>
          <a:p>
            <a:r>
              <a:rPr lang="en-DE" sz="2100" dirty="0"/>
              <a:t>translation invariance and locality via convolutions</a:t>
            </a:r>
          </a:p>
          <a:p>
            <a:r>
              <a:rPr lang="en-DE" sz="2100" dirty="0"/>
              <a:t>grid-like structures (e.g., computer vision)</a:t>
            </a:r>
          </a:p>
          <a:p>
            <a:pPr marL="0" indent="0">
              <a:buNone/>
            </a:pPr>
            <a:r>
              <a:rPr lang="en-DE" sz="2100" b="1" dirty="0"/>
              <a:t>RNN</a:t>
            </a:r>
            <a:r>
              <a:rPr lang="en-DE" sz="2100" dirty="0"/>
              <a:t>:</a:t>
            </a:r>
          </a:p>
          <a:p>
            <a:r>
              <a:rPr lang="en-DE" sz="2100" dirty="0"/>
              <a:t>temporal invariance and locality via Markov property</a:t>
            </a:r>
          </a:p>
          <a:p>
            <a:r>
              <a:rPr lang="en-DE" sz="2100" dirty="0">
                <a:sym typeface="Wingdings" pitchFamily="2" charset="2"/>
              </a:rPr>
              <a:t>sequential structures </a:t>
            </a:r>
            <a:r>
              <a:rPr lang="en-DE" sz="2100" dirty="0"/>
              <a:t>(e.g., NLP)</a:t>
            </a:r>
            <a:endParaRPr lang="en-GB" sz="2100" dirty="0"/>
          </a:p>
          <a:p>
            <a:pPr marL="0" indent="0">
              <a:buNone/>
            </a:pPr>
            <a:r>
              <a:rPr lang="en-GB" sz="2100" b="1" dirty="0"/>
              <a:t>s</a:t>
            </a:r>
            <a:r>
              <a:rPr lang="en-DE" sz="2100" b="1" dirty="0"/>
              <a:t>elf-attention/transformer</a:t>
            </a:r>
            <a:r>
              <a:rPr lang="en-DE" sz="2100" dirty="0"/>
              <a:t>:</a:t>
            </a:r>
          </a:p>
          <a:p>
            <a:r>
              <a:rPr lang="en-GB" sz="2100" dirty="0"/>
              <a:t>permutation invariance</a:t>
            </a:r>
          </a:p>
          <a:p>
            <a:r>
              <a:rPr lang="en-GB" sz="2100" dirty="0"/>
              <a:t>a</a:t>
            </a:r>
            <a:r>
              <a:rPr lang="en-DE" sz="2100" dirty="0"/>
              <a:t>lso sequential structures, </a:t>
            </a:r>
            <a:r>
              <a:rPr lang="en-GB" sz="2100" dirty="0"/>
              <a:t>b</a:t>
            </a:r>
            <a:r>
              <a:rPr lang="en-DE" sz="2100" dirty="0"/>
              <a:t>ut few assumptions (give up Markov property of RNN)</a:t>
            </a:r>
            <a:endParaRPr lang="en-GB" sz="2100" dirty="0"/>
          </a:p>
          <a:p>
            <a:pPr marL="0" indent="0">
              <a:buNone/>
            </a:pPr>
            <a:r>
              <a:rPr lang="en-DE" sz="2100" dirty="0">
                <a:sym typeface="Wingdings" pitchFamily="2" charset="2"/>
              </a:rPr>
              <a:t> universal and flexible architecture, but prone to overfitting </a:t>
            </a:r>
            <a:r>
              <a:rPr lang="en-GB" sz="2100" dirty="0">
                <a:sym typeface="Wingdings" pitchFamily="2" charset="2"/>
              </a:rPr>
              <a:t>(</a:t>
            </a:r>
            <a:r>
              <a:rPr lang="en-DE" sz="2100" dirty="0">
                <a:sym typeface="Wingdings" pitchFamily="2" charset="2"/>
              </a:rPr>
              <a:t>requiring lots of data</a:t>
            </a:r>
            <a:r>
              <a:rPr lang="en-GB" sz="2100" dirty="0">
                <a:sym typeface="Wingdings" pitchFamily="2" charset="2"/>
              </a:rPr>
              <a:t>)</a:t>
            </a:r>
            <a:endParaRPr lang="en-DE" sz="2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DC5D4-A1DE-87A0-9B86-637DE4819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AB86B0-E337-160B-E6D3-7DFDDE8DFB3E}"/>
              </a:ext>
            </a:extLst>
          </p:cNvPr>
          <p:cNvSpPr txBox="1"/>
          <p:nvPr/>
        </p:nvSpPr>
        <p:spPr>
          <a:xfrm>
            <a:off x="8134546" y="2870242"/>
            <a:ext cx="3695308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ime series forecasting as example that can be approached with all three of these deep learning methods</a:t>
            </a:r>
          </a:p>
        </p:txBody>
      </p:sp>
    </p:spTree>
    <p:extLst>
      <p:ext uri="{BB962C8B-B14F-4D97-AF65-F5344CB8AC3E}">
        <p14:creationId xmlns:p14="http://schemas.microsoft.com/office/powerpoint/2010/main" val="705794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r>
                  <a:rPr lang="en-DE" sz="2400" dirty="0"/>
                  <a:t>…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65" t="-1744" b="-58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 to be used/fine-tuned in specific tasks and data sets</a:t>
            </a:r>
            <a:r>
              <a:rPr lang="en-GB" sz="2600" dirty="0"/>
              <a:t> (e.g., sentiment classification)</a:t>
            </a:r>
            <a:endParaRPr lang="en-DE" sz="2600" dirty="0"/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 for:</a:t>
            </a:r>
          </a:p>
          <a:p>
            <a:pPr lvl="1"/>
            <a:r>
              <a:rPr lang="en-GB" sz="2600" dirty="0"/>
              <a:t>language </a:t>
            </a:r>
            <a:r>
              <a:rPr lang="en-GB" sz="2600" dirty="0" err="1"/>
              <a:t>modeling</a:t>
            </a:r>
            <a:r>
              <a:rPr lang="en-GB" sz="2600" dirty="0"/>
              <a:t> (masked tokens to be predicted from context)</a:t>
            </a:r>
          </a:p>
          <a:p>
            <a:pPr lvl="1"/>
            <a:r>
              <a:rPr lang="en-GB" sz="2600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in-context learning as alternative to fine-tuning: only using information fed into LLM via input prompt (typically decoder-only LLMs)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97640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70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/>
              <a:t>emergent abilities of large language models:</a:t>
            </a:r>
          </a:p>
          <a:p>
            <a:r>
              <a:rPr lang="en-GB" dirty="0"/>
              <a:t>perform different tasks with same input data (multi-task learning), i.e., no task-specific training (new task at test time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)</a:t>
            </a:r>
          </a:p>
          <a:p>
            <a:r>
              <a:rPr lang="en-GB" dirty="0">
                <a:solidFill>
                  <a:srgbClr val="212529"/>
                </a:solidFill>
              </a:rPr>
              <a:t>language models as implicit knowledge bases (in contrast to retrieval-augmented models): memorization of information in weights (</a:t>
            </a:r>
            <a:r>
              <a:rPr lang="en-GB" dirty="0">
                <a:solidFill>
                  <a:srgbClr val="212529"/>
                </a:solidFill>
                <a:sym typeface="Wingdings" pitchFamily="2" charset="2"/>
              </a:rPr>
              <a:t> limitations in terms of explicit knowledge, like in symbolic AI)</a:t>
            </a:r>
            <a:endParaRPr lang="en-GB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endParaRPr lang="en-GB" dirty="0">
              <a:solidFill>
                <a:srgbClr val="212529"/>
              </a:solidFill>
            </a:endParaRPr>
          </a:p>
          <a:p>
            <a:pPr marL="0" indent="0">
              <a:buNone/>
            </a:pP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5"/>
              </a:rPr>
              <a:t>ChatGPT</a:t>
            </a:r>
            <a:r>
              <a:rPr lang="en-DE" dirty="0"/>
              <a:t>, </a:t>
            </a:r>
            <a:r>
              <a:rPr lang="en-DE" dirty="0">
                <a:hlinkClick r:id="rId6"/>
              </a:rPr>
              <a:t>Galactica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nice demonstration of capabilities of large language models and prompting: </a:t>
            </a:r>
            <a:r>
              <a:rPr lang="en-GB" sz="2600" dirty="0">
                <a:hlinkClick r:id="rId2"/>
              </a:rPr>
              <a:t>interview with Google’s LaMDA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hlinkClick r:id="rId3"/>
              </a:rPr>
              <a:t>LaMDA</a:t>
            </a:r>
            <a:r>
              <a:rPr lang="en-GB" sz="2600" dirty="0"/>
              <a:t> (Language Models for Dialog Applications):</a:t>
            </a:r>
          </a:p>
          <a:p>
            <a:r>
              <a:rPr lang="en-GB" sz="2600" dirty="0"/>
              <a:t>system for generating chatbots (conversational AI)</a:t>
            </a:r>
          </a:p>
          <a:p>
            <a:r>
              <a:rPr lang="en-GB" sz="2600" dirty="0"/>
              <a:t>trained on dialogue data</a:t>
            </a:r>
          </a:p>
          <a:p>
            <a:r>
              <a:rPr lang="en-GB" sz="2600" dirty="0"/>
              <a:t>decoder-only transformer language model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ot sentient, but impressively capable in learning language: leading questions to suggestible statistical language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15919</TotalTime>
  <Words>2218</Words>
  <Application>Microsoft Office PowerPoint</Application>
  <PresentationFormat>Widescreen</PresentationFormat>
  <Paragraphs>336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Inductive Bias</vt:lpstr>
      <vt:lpstr>Transformer Variants</vt:lpstr>
      <vt:lpstr>Large Language Models (LLM)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In-Context Learning</vt:lpstr>
      <vt:lpstr>Size Matters</vt:lpstr>
      <vt:lpstr>Prompting Example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Preview: Multi-Modal Generative Models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Wick, Felix</cp:lastModifiedBy>
  <cp:revision>331</cp:revision>
  <dcterms:created xsi:type="dcterms:W3CDTF">2022-07-19T11:32:37Z</dcterms:created>
  <dcterms:modified xsi:type="dcterms:W3CDTF">2023-07-04T19:43:47Z</dcterms:modified>
</cp:coreProperties>
</file>

<file path=docProps/thumbnail.jpeg>
</file>